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3" r:id="rId3"/>
    <p:sldId id="259" r:id="rId4"/>
    <p:sldId id="270" r:id="rId5"/>
    <p:sldId id="258" r:id="rId6"/>
    <p:sldId id="272" r:id="rId7"/>
    <p:sldId id="260" r:id="rId8"/>
    <p:sldId id="269" r:id="rId9"/>
    <p:sldId id="261" r:id="rId10"/>
    <p:sldId id="262" r:id="rId11"/>
    <p:sldId id="271" r:id="rId12"/>
    <p:sldId id="274" r:id="rId13"/>
  </p:sldIdLst>
  <p:sldSz cx="9144000" cy="6858000" type="screen4x3"/>
  <p:notesSz cx="6858000" cy="91440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6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D39651-0EF8-4856-8160-1531660D1FB9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58076-DB6D-494D-A8D0-CD5B37A41435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EAF592-5296-4205-A763-69889ADF9D38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714FCC8-8ED4-49FD-A881-0A082711F71E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CD422-FE5B-44D0-94FF-E3DCF74C98CB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B8A90F-5BA4-40CB-8A6C-8F0C8C597624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9E2685-3B25-4223-BC4D-F6648615936A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600E2E-E9AD-4FA1-BF6D-32A86B6D8301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DFD9D-4FBB-43E3-949B-D0ED7115EEA8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F2FDF4-32FF-499D-B462-82A511D14D18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A7363A-A4B4-4067-9F6F-C4C09325D2B3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B47ECA-87DA-4E73-8066-0931F39D1431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C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B165EDA-BC16-4077-9285-8AB362790E9E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google.ca/url?sa=i&amp;rct=j&amp;q=&amp;esrc=s&amp;frm=1&amp;source=images&amp;cd=&amp;cad=rja&amp;docid=dmTpB7EuEiY9aM&amp;tbnid=YR_DoUajv-Ba_M:&amp;ved=0CAUQjRw&amp;url=http%3A%2F%2Fwww.gcsescience.com%2Fa3-electron-shell-energy-level.htm&amp;ei=4xtuUbWLLoag2QXHiIDoAw&amp;psig=AFQjCNHDfbG_NirGy9ZkIxjCLQ9H585HpQ&amp;ust=1366256940626883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457200"/>
            <a:ext cx="8229600" cy="2514600"/>
          </a:xfrm>
        </p:spPr>
        <p:txBody>
          <a:bodyPr/>
          <a:lstStyle/>
          <a:p>
            <a:r>
              <a:rPr lang="en-CA" dirty="0"/>
              <a:t>Bohr-Rutherford Diagrams 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for Neutral Atoms</a:t>
            </a:r>
            <a:endParaRPr lang="en-CA" dirty="0"/>
          </a:p>
        </p:txBody>
      </p:sp>
      <p:grpSp>
        <p:nvGrpSpPr>
          <p:cNvPr id="3092" name="Group 20"/>
          <p:cNvGrpSpPr>
            <a:grpSpLocks/>
          </p:cNvGrpSpPr>
          <p:nvPr/>
        </p:nvGrpSpPr>
        <p:grpSpPr bwMode="auto">
          <a:xfrm>
            <a:off x="2895600" y="2514600"/>
            <a:ext cx="3529013" cy="3316288"/>
            <a:chOff x="2880" y="1071"/>
            <a:chExt cx="2223" cy="2089"/>
          </a:xfrm>
        </p:grpSpPr>
        <p:sp>
          <p:nvSpPr>
            <p:cNvPr id="3075" name="Oval 3"/>
            <p:cNvSpPr>
              <a:spLocks noChangeArrowheads="1"/>
            </p:cNvSpPr>
            <p:nvPr/>
          </p:nvSpPr>
          <p:spPr bwMode="auto">
            <a:xfrm>
              <a:off x="3651" y="1797"/>
              <a:ext cx="635" cy="59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CA"/>
                <a:t>13p</a:t>
              </a:r>
            </a:p>
            <a:p>
              <a:pPr algn="ctr"/>
              <a:r>
                <a:rPr lang="en-CA"/>
                <a:t>14n</a:t>
              </a:r>
            </a:p>
          </p:txBody>
        </p:sp>
        <p:sp>
          <p:nvSpPr>
            <p:cNvPr id="3076" name="Oval 4"/>
            <p:cNvSpPr>
              <a:spLocks noChangeArrowheads="1"/>
            </p:cNvSpPr>
            <p:nvPr/>
          </p:nvSpPr>
          <p:spPr bwMode="auto">
            <a:xfrm>
              <a:off x="3424" y="1616"/>
              <a:ext cx="1089" cy="99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77" name="Oval 5"/>
            <p:cNvSpPr>
              <a:spLocks noChangeArrowheads="1"/>
            </p:cNvSpPr>
            <p:nvPr/>
          </p:nvSpPr>
          <p:spPr bwMode="auto">
            <a:xfrm>
              <a:off x="3198" y="1389"/>
              <a:ext cx="1543" cy="145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78" name="Oval 6"/>
            <p:cNvSpPr>
              <a:spLocks noChangeArrowheads="1"/>
            </p:cNvSpPr>
            <p:nvPr/>
          </p:nvSpPr>
          <p:spPr bwMode="auto">
            <a:xfrm>
              <a:off x="3787" y="1570"/>
              <a:ext cx="136" cy="1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79" name="Oval 7"/>
            <p:cNvSpPr>
              <a:spLocks noChangeArrowheads="1"/>
            </p:cNvSpPr>
            <p:nvPr/>
          </p:nvSpPr>
          <p:spPr bwMode="auto">
            <a:xfrm>
              <a:off x="4059" y="1570"/>
              <a:ext cx="136" cy="1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80" name="Oval 8"/>
            <p:cNvSpPr>
              <a:spLocks noChangeArrowheads="1"/>
            </p:cNvSpPr>
            <p:nvPr/>
          </p:nvSpPr>
          <p:spPr bwMode="auto">
            <a:xfrm>
              <a:off x="3152" y="2160"/>
              <a:ext cx="136" cy="1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81" name="Oval 9"/>
            <p:cNvSpPr>
              <a:spLocks noChangeArrowheads="1"/>
            </p:cNvSpPr>
            <p:nvPr/>
          </p:nvSpPr>
          <p:spPr bwMode="auto">
            <a:xfrm>
              <a:off x="2880" y="1117"/>
              <a:ext cx="2177" cy="199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82" name="Oval 10"/>
            <p:cNvSpPr>
              <a:spLocks noChangeArrowheads="1"/>
            </p:cNvSpPr>
            <p:nvPr/>
          </p:nvSpPr>
          <p:spPr bwMode="auto">
            <a:xfrm>
              <a:off x="3152" y="1888"/>
              <a:ext cx="136" cy="1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83" name="Oval 11"/>
            <p:cNvSpPr>
              <a:spLocks noChangeArrowheads="1"/>
            </p:cNvSpPr>
            <p:nvPr/>
          </p:nvSpPr>
          <p:spPr bwMode="auto">
            <a:xfrm>
              <a:off x="3787" y="1344"/>
              <a:ext cx="136" cy="1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84" name="Oval 12"/>
            <p:cNvSpPr>
              <a:spLocks noChangeArrowheads="1"/>
            </p:cNvSpPr>
            <p:nvPr/>
          </p:nvSpPr>
          <p:spPr bwMode="auto">
            <a:xfrm>
              <a:off x="4059" y="1344"/>
              <a:ext cx="136" cy="1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85" name="Oval 13"/>
            <p:cNvSpPr>
              <a:spLocks noChangeArrowheads="1"/>
            </p:cNvSpPr>
            <p:nvPr/>
          </p:nvSpPr>
          <p:spPr bwMode="auto">
            <a:xfrm>
              <a:off x="4649" y="1888"/>
              <a:ext cx="136" cy="1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86" name="Oval 14"/>
            <p:cNvSpPr>
              <a:spLocks noChangeArrowheads="1"/>
            </p:cNvSpPr>
            <p:nvPr/>
          </p:nvSpPr>
          <p:spPr bwMode="auto">
            <a:xfrm>
              <a:off x="4649" y="2160"/>
              <a:ext cx="136" cy="1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87" name="Oval 15"/>
            <p:cNvSpPr>
              <a:spLocks noChangeArrowheads="1"/>
            </p:cNvSpPr>
            <p:nvPr/>
          </p:nvSpPr>
          <p:spPr bwMode="auto">
            <a:xfrm>
              <a:off x="3742" y="2750"/>
              <a:ext cx="136" cy="1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88" name="Oval 16"/>
            <p:cNvSpPr>
              <a:spLocks noChangeArrowheads="1"/>
            </p:cNvSpPr>
            <p:nvPr/>
          </p:nvSpPr>
          <p:spPr bwMode="auto">
            <a:xfrm>
              <a:off x="4014" y="2750"/>
              <a:ext cx="136" cy="1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89" name="Oval 17"/>
            <p:cNvSpPr>
              <a:spLocks noChangeArrowheads="1"/>
            </p:cNvSpPr>
            <p:nvPr/>
          </p:nvSpPr>
          <p:spPr bwMode="auto">
            <a:xfrm>
              <a:off x="3888" y="3024"/>
              <a:ext cx="136" cy="13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90" name="Oval 18"/>
            <p:cNvSpPr>
              <a:spLocks noChangeArrowheads="1"/>
            </p:cNvSpPr>
            <p:nvPr/>
          </p:nvSpPr>
          <p:spPr bwMode="auto">
            <a:xfrm>
              <a:off x="3923" y="1071"/>
              <a:ext cx="136" cy="13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91" name="Oval 19"/>
            <p:cNvSpPr>
              <a:spLocks noChangeArrowheads="1"/>
            </p:cNvSpPr>
            <p:nvPr/>
          </p:nvSpPr>
          <p:spPr bwMode="auto">
            <a:xfrm>
              <a:off x="4967" y="2069"/>
              <a:ext cx="136" cy="13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008062"/>
          </a:xfrm>
        </p:spPr>
        <p:txBody>
          <a:bodyPr/>
          <a:lstStyle/>
          <a:p>
            <a:r>
              <a:rPr lang="en-CA" sz="4000" b="1" dirty="0" smtClean="0"/>
              <a:t>Valence Electrons</a:t>
            </a:r>
            <a:endParaRPr lang="en-CA" sz="4000" b="1" dirty="0"/>
          </a:p>
        </p:txBody>
      </p:sp>
      <p:sp>
        <p:nvSpPr>
          <p:cNvPr id="8210" name="Rectangle 18"/>
          <p:cNvSpPr>
            <a:spLocks noChangeArrowheads="1"/>
          </p:cNvSpPr>
          <p:nvPr/>
        </p:nvSpPr>
        <p:spPr bwMode="auto">
          <a:xfrm>
            <a:off x="304800" y="1143000"/>
            <a:ext cx="822960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CA" sz="2800" dirty="0"/>
              <a:t>The electrons in the outer orbital are called </a:t>
            </a:r>
            <a:r>
              <a:rPr lang="en-CA" sz="2800" b="1" u="sng" dirty="0"/>
              <a:t>VALENCE  ELECTRONS</a:t>
            </a:r>
          </a:p>
        </p:txBody>
      </p:sp>
      <p:grpSp>
        <p:nvGrpSpPr>
          <p:cNvPr id="8215" name="Group 23"/>
          <p:cNvGrpSpPr>
            <a:grpSpLocks/>
          </p:cNvGrpSpPr>
          <p:nvPr/>
        </p:nvGrpSpPr>
        <p:grpSpPr bwMode="auto">
          <a:xfrm>
            <a:off x="5334000" y="2362200"/>
            <a:ext cx="2909888" cy="2667000"/>
            <a:chOff x="4014" y="1440"/>
            <a:chExt cx="1179" cy="1152"/>
          </a:xfrm>
        </p:grpSpPr>
        <p:sp>
          <p:nvSpPr>
            <p:cNvPr id="8196" name="Oval 4"/>
            <p:cNvSpPr>
              <a:spLocks noChangeArrowheads="1"/>
            </p:cNvSpPr>
            <p:nvPr/>
          </p:nvSpPr>
          <p:spPr bwMode="auto">
            <a:xfrm>
              <a:off x="4377" y="1821"/>
              <a:ext cx="454" cy="45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CA"/>
                <a:t>3p</a:t>
              </a:r>
            </a:p>
            <a:p>
              <a:pPr algn="ctr"/>
              <a:r>
                <a:rPr lang="en-CA"/>
                <a:t>4n</a:t>
              </a:r>
            </a:p>
          </p:txBody>
        </p:sp>
        <p:sp>
          <p:nvSpPr>
            <p:cNvPr id="8197" name="Oval 5"/>
            <p:cNvSpPr>
              <a:spLocks noChangeArrowheads="1"/>
            </p:cNvSpPr>
            <p:nvPr/>
          </p:nvSpPr>
          <p:spPr bwMode="auto">
            <a:xfrm>
              <a:off x="4195" y="1640"/>
              <a:ext cx="817" cy="81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8198" name="Oval 6"/>
            <p:cNvSpPr>
              <a:spLocks noChangeArrowheads="1"/>
            </p:cNvSpPr>
            <p:nvPr/>
          </p:nvSpPr>
          <p:spPr bwMode="auto">
            <a:xfrm>
              <a:off x="4014" y="1504"/>
              <a:ext cx="1179" cy="108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8212" name="Oval 20"/>
            <p:cNvSpPr>
              <a:spLocks noChangeArrowheads="1"/>
            </p:cNvSpPr>
            <p:nvPr/>
          </p:nvSpPr>
          <p:spPr bwMode="auto">
            <a:xfrm>
              <a:off x="4416" y="1584"/>
              <a:ext cx="136" cy="1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8213" name="Oval 21"/>
            <p:cNvSpPr>
              <a:spLocks noChangeArrowheads="1"/>
            </p:cNvSpPr>
            <p:nvPr/>
          </p:nvSpPr>
          <p:spPr bwMode="auto">
            <a:xfrm>
              <a:off x="4608" y="1584"/>
              <a:ext cx="136" cy="1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8214" name="Oval 22"/>
            <p:cNvSpPr>
              <a:spLocks noChangeArrowheads="1"/>
            </p:cNvSpPr>
            <p:nvPr/>
          </p:nvSpPr>
          <p:spPr bwMode="auto">
            <a:xfrm>
              <a:off x="4512" y="1440"/>
              <a:ext cx="136" cy="1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</p:grpSp>
      <p:sp>
        <p:nvSpPr>
          <p:cNvPr id="8216" name="Rectangle 24"/>
          <p:cNvSpPr>
            <a:spLocks noChangeArrowheads="1"/>
          </p:cNvSpPr>
          <p:nvPr/>
        </p:nvSpPr>
        <p:spPr bwMode="auto">
          <a:xfrm>
            <a:off x="381000" y="2438400"/>
            <a:ext cx="5334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CA" sz="2800" dirty="0"/>
              <a:t>How many valence electrons does lithium have?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CA" sz="2800" dirty="0"/>
              <a:t>Just 1</a:t>
            </a:r>
            <a:r>
              <a:rPr lang="en-CA" sz="2800" dirty="0" smtClean="0"/>
              <a:t>!</a:t>
            </a:r>
            <a:br>
              <a:rPr lang="en-CA" sz="2800" dirty="0" smtClean="0"/>
            </a:br>
            <a:endParaRPr lang="en-CA" sz="2800" dirty="0" smtClean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CA" sz="2800" dirty="0" smtClean="0"/>
              <a:t>The number of valence electrons depends on the group number in the periodic table.</a:t>
            </a:r>
            <a:endParaRPr lang="en-C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0"/>
            <a:ext cx="8229600" cy="765175"/>
          </a:xfrm>
        </p:spPr>
        <p:txBody>
          <a:bodyPr/>
          <a:lstStyle/>
          <a:p>
            <a:pPr>
              <a:defRPr/>
            </a:pPr>
            <a:r>
              <a:rPr lang="en-CA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Valence Electron Trends</a:t>
            </a:r>
            <a:endParaRPr lang="en-CA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74757" name="Picture 5" descr="periodic_table_of_el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2205038"/>
            <a:ext cx="5543550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8" name="Rectangle 6"/>
          <p:cNvSpPr>
            <a:spLocks noChangeArrowheads="1"/>
          </p:cNvSpPr>
          <p:nvPr/>
        </p:nvSpPr>
        <p:spPr bwMode="auto">
          <a:xfrm rot="5400000">
            <a:off x="935832" y="3393281"/>
            <a:ext cx="1943100" cy="287337"/>
          </a:xfrm>
          <a:prstGeom prst="rect">
            <a:avLst/>
          </a:prstGeom>
          <a:solidFill>
            <a:srgbClr val="00FFFF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60" name="Rectangle 8"/>
          <p:cNvSpPr>
            <a:spLocks noChangeArrowheads="1"/>
          </p:cNvSpPr>
          <p:nvPr/>
        </p:nvSpPr>
        <p:spPr bwMode="auto">
          <a:xfrm rot="5400000">
            <a:off x="1223169" y="3393281"/>
            <a:ext cx="1943100" cy="287338"/>
          </a:xfrm>
          <a:prstGeom prst="rect">
            <a:avLst/>
          </a:prstGeom>
          <a:solidFill>
            <a:srgbClr val="FFFF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61" name="Rectangle 9"/>
          <p:cNvSpPr>
            <a:spLocks noChangeArrowheads="1"/>
          </p:cNvSpPr>
          <p:nvPr/>
        </p:nvSpPr>
        <p:spPr bwMode="auto">
          <a:xfrm>
            <a:off x="228600" y="806450"/>
            <a:ext cx="15827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Group 1</a:t>
            </a:r>
          </a:p>
          <a:p>
            <a:r>
              <a:rPr lang="en-CA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1 valence e</a:t>
            </a:r>
            <a:r>
              <a:rPr lang="en-CA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-</a:t>
            </a:r>
            <a:endParaRPr lang="en-CA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</p:txBody>
      </p:sp>
      <p:sp>
        <p:nvSpPr>
          <p:cNvPr id="74765" name="Rectangle 13"/>
          <p:cNvSpPr>
            <a:spLocks noChangeArrowheads="1"/>
          </p:cNvSpPr>
          <p:nvPr/>
        </p:nvSpPr>
        <p:spPr bwMode="auto">
          <a:xfrm rot="5400000">
            <a:off x="4895850" y="3249613"/>
            <a:ext cx="1655763" cy="287337"/>
          </a:xfrm>
          <a:prstGeom prst="rect">
            <a:avLst/>
          </a:prstGeom>
          <a:solidFill>
            <a:srgbClr val="00FF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67" name="Rectangle 15"/>
          <p:cNvSpPr>
            <a:spLocks noChangeArrowheads="1"/>
          </p:cNvSpPr>
          <p:nvPr/>
        </p:nvSpPr>
        <p:spPr bwMode="auto">
          <a:xfrm rot="5400000">
            <a:off x="5472112" y="3249613"/>
            <a:ext cx="1655763" cy="287338"/>
          </a:xfrm>
          <a:prstGeom prst="rect">
            <a:avLst/>
          </a:prstGeom>
          <a:solidFill>
            <a:schemeClr val="accent2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 rot="5400000">
            <a:off x="6048375" y="3249613"/>
            <a:ext cx="1655763" cy="287337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 rot="5400000">
            <a:off x="6192044" y="3032919"/>
            <a:ext cx="1943100" cy="287338"/>
          </a:xfrm>
          <a:prstGeom prst="rect">
            <a:avLst/>
          </a:prstGeom>
          <a:solidFill>
            <a:srgbClr val="FF66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 rot="5400000">
            <a:off x="5759450" y="3249613"/>
            <a:ext cx="1655763" cy="287337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1371600" y="1492250"/>
            <a:ext cx="15827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Group 2:</a:t>
            </a:r>
          </a:p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2 valence e</a:t>
            </a:r>
            <a:r>
              <a:rPr lang="en-CA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-</a:t>
            </a:r>
            <a:endParaRPr lang="en-CA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</p:txBody>
      </p:sp>
      <p:sp>
        <p:nvSpPr>
          <p:cNvPr id="74776" name="Rectangle 24"/>
          <p:cNvSpPr>
            <a:spLocks noChangeArrowheads="1"/>
          </p:cNvSpPr>
          <p:nvPr/>
        </p:nvSpPr>
        <p:spPr bwMode="auto">
          <a:xfrm>
            <a:off x="2438400" y="762000"/>
            <a:ext cx="15827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Group 13:</a:t>
            </a:r>
          </a:p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3 valence e</a:t>
            </a:r>
            <a:r>
              <a:rPr lang="en-CA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-</a:t>
            </a:r>
            <a:endParaRPr lang="en-CA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4267200" y="762000"/>
            <a:ext cx="15827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Group 15</a:t>
            </a:r>
          </a:p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5 valence e</a:t>
            </a:r>
            <a:r>
              <a:rPr lang="en-CA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-</a:t>
            </a:r>
            <a:endParaRPr lang="en-CA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</p:txBody>
      </p:sp>
      <p:sp>
        <p:nvSpPr>
          <p:cNvPr id="74780" name="Rectangle 28"/>
          <p:cNvSpPr>
            <a:spLocks noChangeArrowheads="1"/>
          </p:cNvSpPr>
          <p:nvPr/>
        </p:nvSpPr>
        <p:spPr bwMode="auto">
          <a:xfrm>
            <a:off x="4953000" y="1371600"/>
            <a:ext cx="1582738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Group 16</a:t>
            </a:r>
          </a:p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6 valence e</a:t>
            </a:r>
            <a:r>
              <a:rPr lang="en-CA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-</a:t>
            </a:r>
            <a:endParaRPr lang="en-CA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  <a:p>
            <a:endParaRPr lang="en-CA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6248400" y="762000"/>
            <a:ext cx="15827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Group 17</a:t>
            </a:r>
          </a:p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7 valence e</a:t>
            </a:r>
            <a:r>
              <a:rPr lang="en-CA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-</a:t>
            </a:r>
            <a:endParaRPr lang="en-CA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7086600" y="1295400"/>
            <a:ext cx="18224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Group 18</a:t>
            </a:r>
          </a:p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8 valence e</a:t>
            </a:r>
            <a:r>
              <a:rPr lang="en-CA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-</a:t>
            </a:r>
            <a:endParaRPr lang="en-CA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(2 for He)</a:t>
            </a:r>
          </a:p>
        </p:txBody>
      </p:sp>
      <p:sp>
        <p:nvSpPr>
          <p:cNvPr id="2" name="Rectangle 24"/>
          <p:cNvSpPr>
            <a:spLocks noChangeArrowheads="1"/>
          </p:cNvSpPr>
          <p:nvPr/>
        </p:nvSpPr>
        <p:spPr bwMode="auto">
          <a:xfrm>
            <a:off x="3048000" y="1447800"/>
            <a:ext cx="15827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Group 14:</a:t>
            </a:r>
          </a:p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 4 valence e</a:t>
            </a:r>
            <a:r>
              <a:rPr lang="en-CA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-</a:t>
            </a:r>
            <a:endParaRPr lang="en-CA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CA" dirty="0" smtClean="0"/>
              <a:t>Summary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29600" cy="5791200"/>
          </a:xfrm>
        </p:spPr>
        <p:txBody>
          <a:bodyPr/>
          <a:lstStyle/>
          <a:p>
            <a:r>
              <a:rPr lang="en-CA" sz="2800" dirty="0" smtClean="0"/>
              <a:t>First circle = nucleus, write # protons and # electrons</a:t>
            </a:r>
          </a:p>
          <a:p>
            <a:r>
              <a:rPr lang="en-CA" sz="2800" dirty="0" smtClean="0"/>
              <a:t>Determine the period and draw one orbital for each period</a:t>
            </a:r>
          </a:p>
          <a:p>
            <a:r>
              <a:rPr lang="en-CA" sz="2800" dirty="0" smtClean="0"/>
              <a:t>Determine the number of electrons and draw in the correct positions</a:t>
            </a:r>
          </a:p>
          <a:p>
            <a:pPr lvl="1"/>
            <a:r>
              <a:rPr lang="en-CA" sz="2400" dirty="0" smtClean="0"/>
              <a:t>Starting in the first orbital draw in a max of 2 electrons always at the top</a:t>
            </a:r>
          </a:p>
          <a:p>
            <a:pPr lvl="1"/>
            <a:r>
              <a:rPr lang="en-CA" sz="2400" dirty="0" smtClean="0"/>
              <a:t>Move to the second orbital for a max of 8 electrons, one in each compass point, then in partners</a:t>
            </a:r>
          </a:p>
          <a:p>
            <a:pPr lvl="1"/>
            <a:r>
              <a:rPr lang="en-CA" sz="2400" dirty="0"/>
              <a:t>M</a:t>
            </a:r>
            <a:r>
              <a:rPr lang="en-CA" sz="2400" dirty="0" smtClean="0"/>
              <a:t>ove to the third orbital for a max of 8 more electrons</a:t>
            </a:r>
          </a:p>
          <a:p>
            <a:r>
              <a:rPr lang="en-CA" sz="2800" dirty="0" smtClean="0"/>
              <a:t>Complete Bohr – Rutherford diagrams for the first 20 elements</a:t>
            </a:r>
            <a:endParaRPr lang="en-C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Bohr – Rutherford Model of the Atom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4648200" cy="5181600"/>
          </a:xfrm>
        </p:spPr>
        <p:txBody>
          <a:bodyPr/>
          <a:lstStyle/>
          <a:p>
            <a:r>
              <a:rPr lang="en-CA" dirty="0" smtClean="0"/>
              <a:t>The protons and neutrons are in the nucleus.</a:t>
            </a:r>
          </a:p>
          <a:p>
            <a:r>
              <a:rPr lang="en-CA" dirty="0" smtClean="0"/>
              <a:t>Electrons orbit the nucleus in spaces called shells or </a:t>
            </a:r>
            <a:r>
              <a:rPr lang="en-CA" dirty="0" err="1" smtClean="0"/>
              <a:t>orbitals</a:t>
            </a:r>
            <a:r>
              <a:rPr lang="en-CA" dirty="0" smtClean="0"/>
              <a:t>.</a:t>
            </a:r>
          </a:p>
          <a:p>
            <a:r>
              <a:rPr lang="en-CA" dirty="0" smtClean="0"/>
              <a:t>There are a maximum number of electrons per orbital.</a:t>
            </a:r>
          </a:p>
        </p:txBody>
      </p:sp>
      <p:pic>
        <p:nvPicPr>
          <p:cNvPr id="19458" name="Picture 2" descr="atom-with-electr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752600"/>
            <a:ext cx="4191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r>
              <a:rPr lang="en-CA" dirty="0" err="1" smtClean="0"/>
              <a:t>Orbitals</a:t>
            </a:r>
            <a:r>
              <a:rPr lang="en-CA" dirty="0" smtClean="0"/>
              <a:t> or Shells</a:t>
            </a:r>
            <a:endParaRPr lang="en-CA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052513"/>
            <a:ext cx="8229600" cy="5256212"/>
          </a:xfrm>
        </p:spPr>
        <p:txBody>
          <a:bodyPr/>
          <a:lstStyle/>
          <a:p>
            <a:pPr lvl="0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Electrons </a:t>
            </a:r>
            <a:r>
              <a:rPr lang="en-US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cannot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be found between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orbitals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but can move up or down from one orbital to another</a:t>
            </a:r>
            <a:endParaRPr lang="en-CA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dirty="0"/>
              <a:t>E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lectrons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closer to the nucleus have less energy, electrons farther from the nucleus have more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energy.</a:t>
            </a:r>
          </a:p>
        </p:txBody>
      </p:sp>
      <p:pic>
        <p:nvPicPr>
          <p:cNvPr id="5125" name="Picture 5" descr="http://www.gcsescience.com/Potassium-Atom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799" y="3657600"/>
            <a:ext cx="4630755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uiExpand="1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0"/>
            <a:ext cx="8229600" cy="1752600"/>
          </a:xfrm>
        </p:spPr>
        <p:txBody>
          <a:bodyPr/>
          <a:lstStyle/>
          <a:p>
            <a:pPr>
              <a:defRPr/>
            </a:pPr>
            <a:r>
              <a:rPr lang="en-CA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Orbital Trends </a:t>
            </a:r>
            <a:br>
              <a:rPr lang="en-CA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CA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in </a:t>
            </a:r>
            <a:r>
              <a:rPr lang="en-CA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the Periodic Table</a:t>
            </a:r>
          </a:p>
        </p:txBody>
      </p:sp>
      <p:pic>
        <p:nvPicPr>
          <p:cNvPr id="74757" name="Picture 5" descr="periodic_table_of_el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2205038"/>
            <a:ext cx="5543550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8" name="Rectangle 6"/>
          <p:cNvSpPr>
            <a:spLocks noChangeArrowheads="1"/>
          </p:cNvSpPr>
          <p:nvPr/>
        </p:nvSpPr>
        <p:spPr bwMode="auto">
          <a:xfrm rot="5400000">
            <a:off x="935832" y="3393281"/>
            <a:ext cx="1943100" cy="287337"/>
          </a:xfrm>
          <a:prstGeom prst="rect">
            <a:avLst/>
          </a:prstGeom>
          <a:solidFill>
            <a:srgbClr val="00FFFF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60" name="Rectangle 8"/>
          <p:cNvSpPr>
            <a:spLocks noChangeArrowheads="1"/>
          </p:cNvSpPr>
          <p:nvPr/>
        </p:nvSpPr>
        <p:spPr bwMode="auto">
          <a:xfrm rot="5400000">
            <a:off x="1223169" y="3393281"/>
            <a:ext cx="1943100" cy="287338"/>
          </a:xfrm>
          <a:prstGeom prst="rect">
            <a:avLst/>
          </a:prstGeom>
          <a:solidFill>
            <a:srgbClr val="FFFF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65" name="Rectangle 13"/>
          <p:cNvSpPr>
            <a:spLocks noChangeArrowheads="1"/>
          </p:cNvSpPr>
          <p:nvPr/>
        </p:nvSpPr>
        <p:spPr bwMode="auto">
          <a:xfrm rot="5400000">
            <a:off x="4895850" y="3249613"/>
            <a:ext cx="1655763" cy="287337"/>
          </a:xfrm>
          <a:prstGeom prst="rect">
            <a:avLst/>
          </a:prstGeom>
          <a:solidFill>
            <a:srgbClr val="00FF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67" name="Rectangle 15"/>
          <p:cNvSpPr>
            <a:spLocks noChangeArrowheads="1"/>
          </p:cNvSpPr>
          <p:nvPr/>
        </p:nvSpPr>
        <p:spPr bwMode="auto">
          <a:xfrm rot="5400000">
            <a:off x="5472112" y="3249613"/>
            <a:ext cx="1655763" cy="287338"/>
          </a:xfrm>
          <a:prstGeom prst="rect">
            <a:avLst/>
          </a:prstGeom>
          <a:solidFill>
            <a:schemeClr val="accent2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 rot="5400000">
            <a:off x="6048375" y="3249613"/>
            <a:ext cx="1655763" cy="287337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 rot="5400000">
            <a:off x="6192044" y="3032919"/>
            <a:ext cx="1943100" cy="287338"/>
          </a:xfrm>
          <a:prstGeom prst="rect">
            <a:avLst/>
          </a:prstGeom>
          <a:solidFill>
            <a:srgbClr val="FF66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 rot="5400000">
            <a:off x="5759450" y="3249613"/>
            <a:ext cx="1655763" cy="287337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 rot="5400000">
            <a:off x="4356101" y="-387350"/>
            <a:ext cx="360362" cy="5545137"/>
          </a:xfrm>
          <a:prstGeom prst="rect">
            <a:avLst/>
          </a:prstGeom>
          <a:solidFill>
            <a:srgbClr val="FFFF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86" name="Rectangle 34"/>
          <p:cNvSpPr>
            <a:spLocks noChangeArrowheads="1"/>
          </p:cNvSpPr>
          <p:nvPr/>
        </p:nvSpPr>
        <p:spPr bwMode="auto">
          <a:xfrm>
            <a:off x="179388" y="2025650"/>
            <a:ext cx="15827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 b="1" dirty="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Period 1 -</a:t>
            </a:r>
          </a:p>
          <a:p>
            <a:r>
              <a:rPr lang="en-CA" b="1" dirty="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1 orbital</a:t>
            </a:r>
          </a:p>
        </p:txBody>
      </p:sp>
      <p:sp>
        <p:nvSpPr>
          <p:cNvPr id="74787" name="Rectangle 35"/>
          <p:cNvSpPr>
            <a:spLocks noChangeArrowheads="1"/>
          </p:cNvSpPr>
          <p:nvPr/>
        </p:nvSpPr>
        <p:spPr bwMode="auto">
          <a:xfrm rot="5400000">
            <a:off x="4392613" y="-63500"/>
            <a:ext cx="287338" cy="5545137"/>
          </a:xfrm>
          <a:prstGeom prst="rect">
            <a:avLst/>
          </a:prstGeom>
          <a:solidFill>
            <a:schemeClr val="folHlink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88" name="Rectangle 36"/>
          <p:cNvSpPr>
            <a:spLocks noChangeArrowheads="1"/>
          </p:cNvSpPr>
          <p:nvPr/>
        </p:nvSpPr>
        <p:spPr bwMode="auto">
          <a:xfrm>
            <a:off x="7380288" y="2349500"/>
            <a:ext cx="15827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 b="1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Period 2 -</a:t>
            </a:r>
          </a:p>
          <a:p>
            <a:r>
              <a:rPr lang="en-CA" b="1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2 orbitals</a:t>
            </a:r>
          </a:p>
        </p:txBody>
      </p:sp>
      <p:sp>
        <p:nvSpPr>
          <p:cNvPr id="74789" name="Rectangle 37"/>
          <p:cNvSpPr>
            <a:spLocks noChangeArrowheads="1"/>
          </p:cNvSpPr>
          <p:nvPr/>
        </p:nvSpPr>
        <p:spPr bwMode="auto">
          <a:xfrm rot="5400000">
            <a:off x="4392613" y="295275"/>
            <a:ext cx="287338" cy="5545137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90" name="Rectangle 38"/>
          <p:cNvSpPr>
            <a:spLocks noChangeArrowheads="1"/>
          </p:cNvSpPr>
          <p:nvPr/>
        </p:nvSpPr>
        <p:spPr bwMode="auto">
          <a:xfrm>
            <a:off x="179388" y="2708275"/>
            <a:ext cx="15827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 b="1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Period 3 -</a:t>
            </a:r>
          </a:p>
          <a:p>
            <a:r>
              <a:rPr lang="en-CA" b="1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3 orbitals</a:t>
            </a:r>
          </a:p>
        </p:txBody>
      </p:sp>
      <p:sp>
        <p:nvSpPr>
          <p:cNvPr id="74791" name="Rectangle 39"/>
          <p:cNvSpPr>
            <a:spLocks noChangeArrowheads="1"/>
          </p:cNvSpPr>
          <p:nvPr/>
        </p:nvSpPr>
        <p:spPr bwMode="auto">
          <a:xfrm rot="5400000">
            <a:off x="4356100" y="620713"/>
            <a:ext cx="360363" cy="5545137"/>
          </a:xfrm>
          <a:prstGeom prst="rect">
            <a:avLst/>
          </a:prstGeom>
          <a:solidFill>
            <a:srgbClr val="00FFFF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92" name="Rectangle 40"/>
          <p:cNvSpPr>
            <a:spLocks noChangeArrowheads="1"/>
          </p:cNvSpPr>
          <p:nvPr/>
        </p:nvSpPr>
        <p:spPr bwMode="auto">
          <a:xfrm>
            <a:off x="7380288" y="2997200"/>
            <a:ext cx="15827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 b="1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Period 4 -</a:t>
            </a:r>
          </a:p>
          <a:p>
            <a:r>
              <a:rPr lang="en-CA" b="1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4 orbitals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2" y="0"/>
            <a:ext cx="8294687" cy="1295400"/>
          </a:xfrm>
        </p:spPr>
        <p:txBody>
          <a:bodyPr/>
          <a:lstStyle/>
          <a:p>
            <a:r>
              <a:rPr lang="en-CA" sz="4000" b="1" dirty="0" smtClean="0"/>
              <a:t>Drawing Bohr-Rutherford Diagrams</a:t>
            </a:r>
            <a:endParaRPr lang="en-CA" sz="4000" b="1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96988"/>
            <a:ext cx="8229600" cy="5256212"/>
          </a:xfrm>
        </p:spPr>
        <p:txBody>
          <a:bodyPr/>
          <a:lstStyle/>
          <a:p>
            <a:r>
              <a:rPr lang="en-CA" dirty="0"/>
              <a:t>Bohr-Rutherford diagrams represent the arrangement of </a:t>
            </a:r>
            <a:r>
              <a:rPr lang="en-CA" u="sng" dirty="0"/>
              <a:t>protons, neutrons, and electrons</a:t>
            </a:r>
            <a:r>
              <a:rPr lang="en-CA" dirty="0"/>
              <a:t> in an </a:t>
            </a:r>
            <a:r>
              <a:rPr lang="en-CA" dirty="0" smtClean="0"/>
              <a:t>atom of an element</a:t>
            </a:r>
            <a:r>
              <a:rPr lang="en-CA" dirty="0"/>
              <a:t>.</a:t>
            </a:r>
          </a:p>
          <a:p>
            <a:r>
              <a:rPr lang="en-CA" dirty="0"/>
              <a:t>In these diagrams, the </a:t>
            </a:r>
            <a:r>
              <a:rPr lang="en-CA" u="sng" dirty="0"/>
              <a:t>number of protons and neutrons</a:t>
            </a:r>
            <a:r>
              <a:rPr lang="en-CA" dirty="0"/>
              <a:t> </a:t>
            </a:r>
            <a:r>
              <a:rPr lang="en-CA" dirty="0" smtClean="0"/>
              <a:t>is written </a:t>
            </a:r>
            <a:r>
              <a:rPr lang="en-CA" dirty="0"/>
              <a:t>in </a:t>
            </a:r>
            <a:r>
              <a:rPr lang="en-CA" dirty="0" smtClean="0"/>
              <a:t>a central circle to represent </a:t>
            </a:r>
            <a:r>
              <a:rPr lang="en-CA" dirty="0"/>
              <a:t>the nucleus of the atom</a:t>
            </a:r>
            <a:r>
              <a:rPr lang="en-CA" dirty="0" smtClean="0"/>
              <a:t>.</a:t>
            </a:r>
          </a:p>
          <a:p>
            <a:r>
              <a:rPr lang="en-CA" dirty="0" smtClean="0"/>
              <a:t>This is the nucleus of lithium.</a:t>
            </a:r>
            <a:endParaRPr lang="en-CA" dirty="0"/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6400800" y="4495800"/>
            <a:ext cx="2286000" cy="1905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CA" dirty="0"/>
              <a:t>3p</a:t>
            </a:r>
          </a:p>
          <a:p>
            <a:pPr algn="ctr"/>
            <a:r>
              <a:rPr lang="en-CA" dirty="0"/>
              <a:t>4n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r>
              <a:rPr lang="en-CA" dirty="0" smtClean="0"/>
              <a:t>Drawing </a:t>
            </a:r>
            <a:r>
              <a:rPr lang="en-CA" dirty="0" err="1" smtClean="0"/>
              <a:t>Orbitals</a:t>
            </a:r>
            <a:endParaRPr lang="en-CA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052513"/>
            <a:ext cx="8229600" cy="5256212"/>
          </a:xfrm>
        </p:spPr>
        <p:txBody>
          <a:bodyPr/>
          <a:lstStyle/>
          <a:p>
            <a:r>
              <a:rPr lang="en-CA" dirty="0" smtClean="0"/>
              <a:t>Circles are drawn around the nucleus to represent </a:t>
            </a:r>
            <a:r>
              <a:rPr lang="en-CA" u="sng" dirty="0" err="1" smtClean="0"/>
              <a:t>orbitals</a:t>
            </a:r>
            <a:r>
              <a:rPr lang="en-CA" dirty="0" smtClean="0"/>
              <a:t>, and electrons are shown in these </a:t>
            </a:r>
            <a:r>
              <a:rPr lang="en-CA" dirty="0" err="1" smtClean="0"/>
              <a:t>orbitals</a:t>
            </a:r>
            <a:r>
              <a:rPr lang="en-CA" dirty="0" smtClean="0"/>
              <a:t>.</a:t>
            </a:r>
          </a:p>
          <a:p>
            <a:r>
              <a:rPr lang="en-CA" dirty="0" smtClean="0"/>
              <a:t>The number of </a:t>
            </a:r>
            <a:r>
              <a:rPr lang="en-CA" dirty="0" err="1" smtClean="0"/>
              <a:t>orbitals</a:t>
            </a:r>
            <a:r>
              <a:rPr lang="en-CA" dirty="0" smtClean="0"/>
              <a:t> for an element is the period number.</a:t>
            </a:r>
          </a:p>
          <a:p>
            <a:r>
              <a:rPr lang="en-US" dirty="0" smtClean="0"/>
              <a:t>The maximum number of electrons in an orbital is the number of the elements in the period.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88913"/>
            <a:ext cx="8686800" cy="908050"/>
          </a:xfrm>
        </p:spPr>
        <p:txBody>
          <a:bodyPr/>
          <a:lstStyle/>
          <a:p>
            <a:r>
              <a:rPr lang="en-CA" sz="4000" b="1" dirty="0" smtClean="0"/>
              <a:t>Lithium: Bohr-Rutherford Diagram</a:t>
            </a:r>
            <a:endParaRPr lang="en-CA" sz="4000" b="1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12875"/>
            <a:ext cx="2376488" cy="647700"/>
          </a:xfrm>
        </p:spPr>
        <p:txBody>
          <a:bodyPr/>
          <a:lstStyle/>
          <a:p>
            <a:pPr>
              <a:buFontTx/>
              <a:buNone/>
            </a:pPr>
            <a:r>
              <a:rPr lang="en-CA"/>
              <a:t>Lithium (Li)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68313" y="1916113"/>
            <a:ext cx="28797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CA" sz="2400"/>
              <a:t>Atomic Number=3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468313" y="2997200"/>
            <a:ext cx="25193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CA" sz="2400"/>
              <a:t># protons = 3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395288" y="3500438"/>
            <a:ext cx="25193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CA" sz="2400"/>
              <a:t># electrons = 3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395288" y="4005263"/>
            <a:ext cx="3795712" cy="56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CA" sz="2400" dirty="0"/>
              <a:t># neutrons = </a:t>
            </a:r>
            <a:r>
              <a:rPr lang="en-CA" sz="2400" dirty="0" smtClean="0"/>
              <a:t>(7-3) = 4</a:t>
            </a:r>
            <a:endParaRPr lang="en-CA" sz="2400" dirty="0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468313" y="2420938"/>
            <a:ext cx="28797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CA" sz="2400"/>
              <a:t>Atomic mass = 7</a:t>
            </a:r>
          </a:p>
        </p:txBody>
      </p:sp>
      <p:sp>
        <p:nvSpPr>
          <p:cNvPr id="6153" name="Oval 9"/>
          <p:cNvSpPr>
            <a:spLocks noChangeArrowheads="1"/>
          </p:cNvSpPr>
          <p:nvPr/>
        </p:nvSpPr>
        <p:spPr bwMode="auto">
          <a:xfrm>
            <a:off x="5795963" y="2852738"/>
            <a:ext cx="1008062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CA"/>
              <a:t>3p</a:t>
            </a:r>
          </a:p>
          <a:p>
            <a:pPr algn="ctr"/>
            <a:r>
              <a:rPr lang="en-CA"/>
              <a:t>4n</a:t>
            </a:r>
          </a:p>
        </p:txBody>
      </p:sp>
      <p:sp>
        <p:nvSpPr>
          <p:cNvPr id="6154" name="Oval 10"/>
          <p:cNvSpPr>
            <a:spLocks noChangeArrowheads="1"/>
          </p:cNvSpPr>
          <p:nvPr/>
        </p:nvSpPr>
        <p:spPr bwMode="auto">
          <a:xfrm>
            <a:off x="5435600" y="2565400"/>
            <a:ext cx="1728788" cy="15843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6155" name="Oval 11"/>
          <p:cNvSpPr>
            <a:spLocks noChangeArrowheads="1"/>
          </p:cNvSpPr>
          <p:nvPr/>
        </p:nvSpPr>
        <p:spPr bwMode="auto">
          <a:xfrm>
            <a:off x="5076825" y="2205038"/>
            <a:ext cx="2449513" cy="2303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6156" name="Oval 12"/>
          <p:cNvSpPr>
            <a:spLocks noChangeArrowheads="1"/>
          </p:cNvSpPr>
          <p:nvPr/>
        </p:nvSpPr>
        <p:spPr bwMode="auto">
          <a:xfrm>
            <a:off x="6011863" y="2492375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6157" name="Oval 13"/>
          <p:cNvSpPr>
            <a:spLocks noChangeArrowheads="1"/>
          </p:cNvSpPr>
          <p:nvPr/>
        </p:nvSpPr>
        <p:spPr bwMode="auto">
          <a:xfrm>
            <a:off x="6443663" y="2492375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6158" name="Oval 14"/>
          <p:cNvSpPr>
            <a:spLocks noChangeArrowheads="1"/>
          </p:cNvSpPr>
          <p:nvPr/>
        </p:nvSpPr>
        <p:spPr bwMode="auto">
          <a:xfrm>
            <a:off x="6172200" y="2057400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 animBg="1"/>
      <p:bldP spid="6154" grpId="0" animBg="1"/>
      <p:bldP spid="6155" grpId="0" animBg="1"/>
      <p:bldP spid="6156" grpId="0" animBg="1"/>
      <p:bldP spid="6157" grpId="0" animBg="1"/>
      <p:bldP spid="615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Rules for adding electrons to </a:t>
            </a:r>
            <a:r>
              <a:rPr lang="en-US" sz="4000" b="1" dirty="0" err="1" smtClean="0"/>
              <a:t>orbitals</a:t>
            </a:r>
            <a:endParaRPr lang="en-CA" sz="4000" b="1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first orbital can hold up to 2 electrons.</a:t>
            </a:r>
          </a:p>
          <a:p>
            <a:r>
              <a:rPr lang="en-US" dirty="0"/>
              <a:t>The second and third </a:t>
            </a:r>
            <a:r>
              <a:rPr lang="en-US" dirty="0" err="1" smtClean="0"/>
              <a:t>orbitals</a:t>
            </a:r>
            <a:r>
              <a:rPr lang="en-US" dirty="0" smtClean="0"/>
              <a:t> </a:t>
            </a:r>
            <a:r>
              <a:rPr lang="en-US" dirty="0"/>
              <a:t>can hold up to 8 electrons.</a:t>
            </a:r>
          </a:p>
          <a:p>
            <a:r>
              <a:rPr lang="en-US" dirty="0"/>
              <a:t>When filling </a:t>
            </a:r>
            <a:r>
              <a:rPr lang="en-US" dirty="0" err="1" smtClean="0"/>
              <a:t>orbitals</a:t>
            </a:r>
            <a:r>
              <a:rPr lang="en-US" dirty="0" smtClean="0"/>
              <a:t> with </a:t>
            </a:r>
            <a:r>
              <a:rPr lang="en-US" dirty="0"/>
              <a:t>electrons, place the first 4 electrons </a:t>
            </a:r>
            <a:r>
              <a:rPr lang="en-US" dirty="0" smtClean="0"/>
              <a:t>at a </a:t>
            </a:r>
            <a:r>
              <a:rPr lang="en-US" dirty="0"/>
              <a:t>compass point before pairing.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88913"/>
            <a:ext cx="8469313" cy="908050"/>
          </a:xfrm>
        </p:spPr>
        <p:txBody>
          <a:bodyPr/>
          <a:lstStyle/>
          <a:p>
            <a:r>
              <a:rPr lang="en-CA" sz="3600" b="1" dirty="0" smtClean="0"/>
              <a:t>Aluminum: Bohr-Rutherford diagram</a:t>
            </a:r>
            <a:endParaRPr lang="en-CA" sz="3600" b="1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12875"/>
            <a:ext cx="3024188" cy="647700"/>
          </a:xfrm>
        </p:spPr>
        <p:txBody>
          <a:bodyPr/>
          <a:lstStyle/>
          <a:p>
            <a:pPr>
              <a:buFontTx/>
              <a:buNone/>
            </a:pPr>
            <a:r>
              <a:rPr lang="en-CA"/>
              <a:t>Aluminum (Al)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68313" y="1916113"/>
            <a:ext cx="345598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CA" sz="2400"/>
              <a:t>Atomic Number = 13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468313" y="2997200"/>
            <a:ext cx="25193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CA" sz="2400"/>
              <a:t># protons = 13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395288" y="3500438"/>
            <a:ext cx="25193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CA" sz="2400"/>
              <a:t># electrons = 13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395288" y="4005263"/>
            <a:ext cx="25193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CA" sz="2400"/>
              <a:t># neutrons = 14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468313" y="2420938"/>
            <a:ext cx="28797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CA" sz="2400"/>
              <a:t>Atomic mass = 27</a:t>
            </a:r>
          </a:p>
        </p:txBody>
      </p:sp>
      <p:sp>
        <p:nvSpPr>
          <p:cNvPr id="7177" name="Oval 9"/>
          <p:cNvSpPr>
            <a:spLocks noChangeArrowheads="1"/>
          </p:cNvSpPr>
          <p:nvPr/>
        </p:nvSpPr>
        <p:spPr bwMode="auto">
          <a:xfrm>
            <a:off x="5795963" y="2852738"/>
            <a:ext cx="1008062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CA"/>
              <a:t>13p</a:t>
            </a:r>
          </a:p>
          <a:p>
            <a:pPr algn="ctr"/>
            <a:r>
              <a:rPr lang="en-CA"/>
              <a:t>14n</a:t>
            </a:r>
          </a:p>
        </p:txBody>
      </p:sp>
      <p:sp>
        <p:nvSpPr>
          <p:cNvPr id="7178" name="Oval 10"/>
          <p:cNvSpPr>
            <a:spLocks noChangeArrowheads="1"/>
          </p:cNvSpPr>
          <p:nvPr/>
        </p:nvSpPr>
        <p:spPr bwMode="auto">
          <a:xfrm>
            <a:off x="5435600" y="2565400"/>
            <a:ext cx="1728788" cy="15843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79" name="Oval 11"/>
          <p:cNvSpPr>
            <a:spLocks noChangeArrowheads="1"/>
          </p:cNvSpPr>
          <p:nvPr/>
        </p:nvSpPr>
        <p:spPr bwMode="auto">
          <a:xfrm>
            <a:off x="5076825" y="2205038"/>
            <a:ext cx="2449513" cy="2303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80" name="Oval 12"/>
          <p:cNvSpPr>
            <a:spLocks noChangeArrowheads="1"/>
          </p:cNvSpPr>
          <p:nvPr/>
        </p:nvSpPr>
        <p:spPr bwMode="auto">
          <a:xfrm>
            <a:off x="6011863" y="2492375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81" name="Oval 13"/>
          <p:cNvSpPr>
            <a:spLocks noChangeArrowheads="1"/>
          </p:cNvSpPr>
          <p:nvPr/>
        </p:nvSpPr>
        <p:spPr bwMode="auto">
          <a:xfrm>
            <a:off x="6443663" y="2492375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82" name="Oval 14"/>
          <p:cNvSpPr>
            <a:spLocks noChangeArrowheads="1"/>
          </p:cNvSpPr>
          <p:nvPr/>
        </p:nvSpPr>
        <p:spPr bwMode="auto">
          <a:xfrm>
            <a:off x="5003800" y="3429000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83" name="Oval 15"/>
          <p:cNvSpPr>
            <a:spLocks noChangeArrowheads="1"/>
          </p:cNvSpPr>
          <p:nvPr/>
        </p:nvSpPr>
        <p:spPr bwMode="auto">
          <a:xfrm>
            <a:off x="4572000" y="1773238"/>
            <a:ext cx="3455988" cy="31686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84" name="Oval 16"/>
          <p:cNvSpPr>
            <a:spLocks noChangeArrowheads="1"/>
          </p:cNvSpPr>
          <p:nvPr/>
        </p:nvSpPr>
        <p:spPr bwMode="auto">
          <a:xfrm>
            <a:off x="5003800" y="2997200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85" name="Oval 17"/>
          <p:cNvSpPr>
            <a:spLocks noChangeArrowheads="1"/>
          </p:cNvSpPr>
          <p:nvPr/>
        </p:nvSpPr>
        <p:spPr bwMode="auto">
          <a:xfrm>
            <a:off x="6011863" y="2133600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86" name="Oval 18"/>
          <p:cNvSpPr>
            <a:spLocks noChangeArrowheads="1"/>
          </p:cNvSpPr>
          <p:nvPr/>
        </p:nvSpPr>
        <p:spPr bwMode="auto">
          <a:xfrm>
            <a:off x="6443663" y="2133600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87" name="Oval 19"/>
          <p:cNvSpPr>
            <a:spLocks noChangeArrowheads="1"/>
          </p:cNvSpPr>
          <p:nvPr/>
        </p:nvSpPr>
        <p:spPr bwMode="auto">
          <a:xfrm>
            <a:off x="7380288" y="2997200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88" name="Oval 20"/>
          <p:cNvSpPr>
            <a:spLocks noChangeArrowheads="1"/>
          </p:cNvSpPr>
          <p:nvPr/>
        </p:nvSpPr>
        <p:spPr bwMode="auto">
          <a:xfrm>
            <a:off x="7380288" y="3429000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89" name="Oval 21"/>
          <p:cNvSpPr>
            <a:spLocks noChangeArrowheads="1"/>
          </p:cNvSpPr>
          <p:nvPr/>
        </p:nvSpPr>
        <p:spPr bwMode="auto">
          <a:xfrm>
            <a:off x="5940425" y="4365625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90" name="Oval 22"/>
          <p:cNvSpPr>
            <a:spLocks noChangeArrowheads="1"/>
          </p:cNvSpPr>
          <p:nvPr/>
        </p:nvSpPr>
        <p:spPr bwMode="auto">
          <a:xfrm>
            <a:off x="6372225" y="4365625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91" name="Oval 23"/>
          <p:cNvSpPr>
            <a:spLocks noChangeArrowheads="1"/>
          </p:cNvSpPr>
          <p:nvPr/>
        </p:nvSpPr>
        <p:spPr bwMode="auto">
          <a:xfrm>
            <a:off x="6172200" y="4800600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92" name="Oval 24"/>
          <p:cNvSpPr>
            <a:spLocks noChangeArrowheads="1"/>
          </p:cNvSpPr>
          <p:nvPr/>
        </p:nvSpPr>
        <p:spPr bwMode="auto">
          <a:xfrm>
            <a:off x="6227763" y="1700213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93" name="Oval 25"/>
          <p:cNvSpPr>
            <a:spLocks noChangeArrowheads="1"/>
          </p:cNvSpPr>
          <p:nvPr/>
        </p:nvSpPr>
        <p:spPr bwMode="auto">
          <a:xfrm>
            <a:off x="7885113" y="3284538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7" grpId="0" animBg="1"/>
      <p:bldP spid="7178" grpId="0" animBg="1"/>
      <p:bldP spid="7179" grpId="0" animBg="1"/>
      <p:bldP spid="7180" grpId="0" animBg="1"/>
      <p:bldP spid="7181" grpId="0" animBg="1"/>
      <p:bldP spid="7182" grpId="0" animBg="1"/>
      <p:bldP spid="7183" grpId="0" animBg="1"/>
      <p:bldP spid="7184" grpId="0" animBg="1"/>
      <p:bldP spid="7185" grpId="0" animBg="1"/>
      <p:bldP spid="7186" grpId="0" animBg="1"/>
      <p:bldP spid="7187" grpId="0" animBg="1"/>
      <p:bldP spid="7188" grpId="0" animBg="1"/>
      <p:bldP spid="7189" grpId="0" animBg="1"/>
      <p:bldP spid="7190" grpId="0" animBg="1"/>
      <p:bldP spid="7191" grpId="0" animBg="1"/>
      <p:bldP spid="7192" grpId="0" animBg="1"/>
      <p:bldP spid="7193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485</Words>
  <Application>Microsoft Office PowerPoint</Application>
  <PresentationFormat>On-screen Show (4:3)</PresentationFormat>
  <Paragraphs>84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Wingdings</vt:lpstr>
      <vt:lpstr>Default Design</vt:lpstr>
      <vt:lpstr>Bohr-Rutherford Diagrams  for Neutral Atoms</vt:lpstr>
      <vt:lpstr>The Bohr – Rutherford Model of the Atom</vt:lpstr>
      <vt:lpstr>Orbitals or Shells</vt:lpstr>
      <vt:lpstr>Orbital Trends  in the Periodic Table</vt:lpstr>
      <vt:lpstr>Drawing Bohr-Rutherford Diagrams</vt:lpstr>
      <vt:lpstr>Drawing Orbitals</vt:lpstr>
      <vt:lpstr>Lithium: Bohr-Rutherford Diagram</vt:lpstr>
      <vt:lpstr>Rules for adding electrons to orbitals</vt:lpstr>
      <vt:lpstr>Aluminum: Bohr-Rutherford diagram</vt:lpstr>
      <vt:lpstr>Valence Electrons</vt:lpstr>
      <vt:lpstr>Valence Electron Trends</vt:lpstr>
      <vt:lpstr>Summary</vt:lpstr>
    </vt:vector>
  </TitlesOfParts>
  <Company>Toronto District School Board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Bohr-Rutherford diagrams for atoms</dc:title>
  <dc:creator>User</dc:creator>
  <cp:lastModifiedBy>Ellen</cp:lastModifiedBy>
  <cp:revision>6</cp:revision>
  <dcterms:created xsi:type="dcterms:W3CDTF">2012-02-02T21:52:25Z</dcterms:created>
  <dcterms:modified xsi:type="dcterms:W3CDTF">2013-04-17T04:55:20Z</dcterms:modified>
</cp:coreProperties>
</file>